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7" r:id="rId1"/>
    <p:sldMasterId id="2147484309" r:id="rId2"/>
    <p:sldMasterId id="2147484321" r:id="rId3"/>
  </p:sldMasterIdLst>
  <p:notesMasterIdLst>
    <p:notesMasterId r:id="rId22"/>
  </p:notesMasterIdLst>
  <p:handoutMasterIdLst>
    <p:handoutMasterId r:id="rId23"/>
  </p:handoutMasterIdLst>
  <p:sldIdLst>
    <p:sldId id="256" r:id="rId4"/>
    <p:sldId id="323" r:id="rId5"/>
    <p:sldId id="760" r:id="rId6"/>
    <p:sldId id="774" r:id="rId7"/>
    <p:sldId id="776" r:id="rId8"/>
    <p:sldId id="837" r:id="rId9"/>
    <p:sldId id="838" r:id="rId10"/>
    <p:sldId id="849" r:id="rId11"/>
    <p:sldId id="884" r:id="rId12"/>
    <p:sldId id="885" r:id="rId13"/>
    <p:sldId id="850" r:id="rId14"/>
    <p:sldId id="860" r:id="rId15"/>
    <p:sldId id="861" r:id="rId16"/>
    <p:sldId id="881" r:id="rId17"/>
    <p:sldId id="882" r:id="rId18"/>
    <p:sldId id="862" r:id="rId19"/>
    <p:sldId id="883" r:id="rId20"/>
    <p:sldId id="886" r:id="rId21"/>
  </p:sldIdLst>
  <p:sldSz cx="9144000" cy="6858000" type="screen4x3"/>
  <p:notesSz cx="6797675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58" autoAdjust="0"/>
    <p:restoredTop sz="94565" autoAdjust="0"/>
  </p:normalViewPr>
  <p:slideViewPr>
    <p:cSldViewPr>
      <p:cViewPr varScale="1">
        <p:scale>
          <a:sx n="72" d="100"/>
          <a:sy n="72" d="100"/>
        </p:scale>
        <p:origin x="112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5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342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7" tIns="45763" rIns="91527" bIns="4576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743" y="0"/>
            <a:ext cx="2945342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7" tIns="45763" rIns="91527" bIns="4576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672"/>
            <a:ext cx="2945342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7" tIns="45763" rIns="91527" bIns="4576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743" y="9429672"/>
            <a:ext cx="2945342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7" tIns="45763" rIns="91527" bIns="4576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9D5945E4-0E5F-4DD3-AD2A-F1818093942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9836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342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7" tIns="45763" rIns="91527" bIns="4576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743" y="0"/>
            <a:ext cx="2945342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7" tIns="45763" rIns="91527" bIns="4576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1" y="4715630"/>
            <a:ext cx="5438776" cy="446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7" tIns="45763" rIns="91527" bIns="457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672"/>
            <a:ext cx="2945342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7" tIns="45763" rIns="91527" bIns="4576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743" y="9429672"/>
            <a:ext cx="2945342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7" tIns="45763" rIns="91527" bIns="4576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E60ABCF3-7EF4-49BE-B16B-299EBD7E4A3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985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6008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984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88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2020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9337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8765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030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526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016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D8134-0DFC-437E-9DD3-48CE96438D9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572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D8134-0DFC-437E-9DD3-48CE96438D9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868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6361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450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9257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0ABCF3-7EF4-49BE-B16B-299EBD7E4A31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171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 b="0"/>
            </a:lvl1pPr>
          </a:lstStyle>
          <a:p>
            <a:pPr>
              <a:defRPr/>
            </a:pPr>
            <a:fld id="{949D9749-3626-4D15-B945-AE4C5C5C68AE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65035-16FA-4DE8-836A-BD9304F9ACF0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91CB-C50A-442E-B736-BA15BA0E3E3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 b="0"/>
            </a:lvl1pPr>
          </a:lstStyle>
          <a:p>
            <a:pPr>
              <a:defRPr/>
            </a:pPr>
            <a:fld id="{949D9749-3626-4D15-B945-AE4C5C5C68AE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</a:defRPr>
            </a:lvl1pPr>
            <a:lvl2pPr>
              <a:defRPr baseline="0">
                <a:latin typeface="Calibri" pitchFamily="34" charset="0"/>
              </a:defRPr>
            </a:lvl2pPr>
            <a:lvl3pPr>
              <a:defRPr baseline="0">
                <a:latin typeface="Calibri" pitchFamily="34" charset="0"/>
              </a:defRPr>
            </a:lvl3pPr>
            <a:lvl4pPr>
              <a:defRPr baseline="0">
                <a:latin typeface="Calibri" pitchFamily="34" charset="0"/>
              </a:defRPr>
            </a:lvl4pPr>
            <a:lvl5pPr>
              <a:defRPr baseline="0">
                <a:latin typeface="Calibri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6C96D-3D76-4A16-A24C-8E81F1A360F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CE338-4F1D-4405-AACF-F0755CB6D4B4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AC731-CC04-49AB-8EC3-8B811A49072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4C1E5-CA24-4D69-B7D7-57C8BB7B6B20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EC2BD-BB57-46BF-B48E-FECCDE5BE7A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EE82E-05D3-423B-885A-964DB11D2B5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48927-070B-4743-A069-19201D079FAE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itchFamily="18" charset="0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mbria" pitchFamily="18" charset="0"/>
                <a:ea typeface="맑은 고딕" pitchFamily="50" charset="-127"/>
              </a:defRPr>
            </a:lvl1pPr>
            <a:lvl2pPr>
              <a:defRPr baseline="0">
                <a:latin typeface="Cambria" pitchFamily="18" charset="0"/>
                <a:ea typeface="맑은 고딕" pitchFamily="50" charset="-127"/>
              </a:defRPr>
            </a:lvl2pPr>
            <a:lvl3pPr>
              <a:defRPr baseline="0">
                <a:latin typeface="Cambria" pitchFamily="18" charset="0"/>
                <a:ea typeface="맑은 고딕" pitchFamily="50" charset="-127"/>
              </a:defRPr>
            </a:lvl3pPr>
            <a:lvl4pPr>
              <a:defRPr baseline="0">
                <a:latin typeface="Cambria" pitchFamily="18" charset="0"/>
                <a:ea typeface="맑은 고딕" pitchFamily="50" charset="-127"/>
              </a:defRPr>
            </a:lvl4pPr>
            <a:lvl5pPr>
              <a:defRPr baseline="0">
                <a:latin typeface="Cambria" pitchFamily="18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6C96D-3D76-4A16-A24C-8E81F1A360F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35D25-2961-4A4F-8C2E-50176C3D6363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65035-16FA-4DE8-836A-BD9304F9ACF0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E91CB-C50A-442E-B736-BA15BA0E3E3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9D9749-3626-4D15-B945-AE4C5C5C68AE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16C96D-3D76-4A16-A24C-8E81F1A360F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4CE338-4F1D-4405-AACF-F0755CB6D4B4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AAC731-CC04-49AB-8EC3-8B811A49072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D4C1E5-CA24-4D69-B7D7-57C8BB7B6B20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FEC2BD-BB57-46BF-B48E-FECCDE5BE7A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EE82E-05D3-423B-885A-964DB11D2B5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CE338-4F1D-4405-AACF-F0755CB6D4B4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948927-070B-4743-A069-19201D079FAE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35D25-2961-4A4F-8C2E-50176C3D6363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5035-16FA-4DE8-836A-BD9304F9ACF0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E91CB-C50A-442E-B736-BA15BA0E3E3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AC731-CC04-49AB-8EC3-8B811A49072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4C1E5-CA24-4D69-B7D7-57C8BB7B6B20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EC2BD-BB57-46BF-B48E-FECCDE5BE7A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EE82E-05D3-423B-885A-964DB11D2B5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48927-070B-4743-A069-19201D079FAE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35D25-2961-4A4F-8C2E-50176C3D6363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 smtClean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5151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301F875-5DE7-40D2-AC36-59A31B0E510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 baseline="0">
          <a:solidFill>
            <a:schemeClr val="tx2"/>
          </a:solidFill>
          <a:latin typeface="Calibri" pitchFamily="34" charset="0"/>
          <a:ea typeface="HY헤드라인M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tabLst>
          <a:tab pos="1435100" algn="l"/>
        </a:tabLst>
        <a:defRPr kumimoji="1" sz="3200" baseline="0">
          <a:solidFill>
            <a:schemeClr val="tx1"/>
          </a:solidFill>
          <a:latin typeface="Calibri" pitchFamily="34" charset="0"/>
          <a:ea typeface="맑은 고딕" pitchFamily="50" charset="-127"/>
          <a:cs typeface="+mn-cs"/>
        </a:defRPr>
      </a:lvl1pPr>
      <a:lvl2pPr marL="598488" indent="-141288" algn="l" rtl="0" eaLnBrk="0" fontAlgn="base" latinLnBrk="1" hangingPunct="0">
        <a:spcBef>
          <a:spcPct val="20000"/>
        </a:spcBef>
        <a:spcAft>
          <a:spcPct val="0"/>
        </a:spcAft>
        <a:buChar char="–"/>
        <a:tabLst>
          <a:tab pos="1435100" algn="l"/>
        </a:tabLst>
        <a:defRPr kumimoji="1" sz="2800">
          <a:solidFill>
            <a:schemeClr val="tx1"/>
          </a:solidFill>
          <a:latin typeface="+mn-lt"/>
          <a:ea typeface="+mn-ea"/>
        </a:defRPr>
      </a:lvl2pPr>
      <a:lvl3pPr marL="901700" indent="-123825" algn="l" rtl="0" eaLnBrk="0" fontAlgn="base" latinLnBrk="1" hangingPunct="0">
        <a:spcBef>
          <a:spcPct val="20000"/>
        </a:spcBef>
        <a:spcAft>
          <a:spcPct val="0"/>
        </a:spcAft>
        <a:buChar char="•"/>
        <a:tabLst>
          <a:tab pos="1435100" algn="l"/>
        </a:tabLst>
        <a:defRPr kumimoji="1" sz="2400">
          <a:solidFill>
            <a:schemeClr val="tx1"/>
          </a:solidFill>
          <a:latin typeface="+mn-lt"/>
          <a:ea typeface="+mn-ea"/>
        </a:defRPr>
      </a:lvl3pPr>
      <a:lvl4pPr marL="1168400" indent="-87313" algn="l" rtl="0" eaLnBrk="0" fontAlgn="base" latinLnBrk="1" hangingPunct="0">
        <a:spcBef>
          <a:spcPct val="20000"/>
        </a:spcBef>
        <a:spcAft>
          <a:spcPct val="0"/>
        </a:spcAft>
        <a:buChar char="–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4pPr>
      <a:lvl5pPr marL="1347788" indent="87313" algn="l" rtl="0" eaLnBrk="0" fontAlgn="base" latinLnBrk="1" hangingPunct="0">
        <a:spcBef>
          <a:spcPct val="20000"/>
        </a:spcBef>
        <a:spcAft>
          <a:spcPct val="0"/>
        </a:spcAft>
        <a:buChar char="»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5pPr>
      <a:lvl6pPr marL="1804988" indent="87313" algn="l" rtl="0" fontAlgn="base" latinLnBrk="1">
        <a:spcBef>
          <a:spcPct val="20000"/>
        </a:spcBef>
        <a:spcAft>
          <a:spcPct val="0"/>
        </a:spcAft>
        <a:buChar char="»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6pPr>
      <a:lvl7pPr marL="2262188" indent="87313" algn="l" rtl="0" fontAlgn="base" latinLnBrk="1">
        <a:spcBef>
          <a:spcPct val="20000"/>
        </a:spcBef>
        <a:spcAft>
          <a:spcPct val="0"/>
        </a:spcAft>
        <a:buChar char="»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7pPr>
      <a:lvl8pPr marL="2719388" indent="87313" algn="l" rtl="0" fontAlgn="base" latinLnBrk="1">
        <a:spcBef>
          <a:spcPct val="20000"/>
        </a:spcBef>
        <a:spcAft>
          <a:spcPct val="0"/>
        </a:spcAft>
        <a:buChar char="»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8pPr>
      <a:lvl9pPr marL="3176588" indent="87313" algn="l" rtl="0" fontAlgn="base" latinLnBrk="1">
        <a:spcBef>
          <a:spcPct val="20000"/>
        </a:spcBef>
        <a:spcAft>
          <a:spcPct val="0"/>
        </a:spcAft>
        <a:buChar char="»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mtClean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5151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301F875-5DE7-40D2-AC36-59A31B0E510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tabLst>
          <a:tab pos="1435100" algn="l"/>
        </a:tabLst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598488" indent="-141288" algn="l" rtl="0" eaLnBrk="0" fontAlgn="base" latinLnBrk="1" hangingPunct="0">
        <a:spcBef>
          <a:spcPct val="20000"/>
        </a:spcBef>
        <a:spcAft>
          <a:spcPct val="0"/>
        </a:spcAft>
        <a:buChar char="–"/>
        <a:tabLst>
          <a:tab pos="1435100" algn="l"/>
        </a:tabLst>
        <a:defRPr kumimoji="1" sz="2800">
          <a:solidFill>
            <a:schemeClr val="tx1"/>
          </a:solidFill>
          <a:latin typeface="+mn-lt"/>
          <a:ea typeface="+mn-ea"/>
        </a:defRPr>
      </a:lvl2pPr>
      <a:lvl3pPr marL="901700" indent="-123825" algn="l" rtl="0" eaLnBrk="0" fontAlgn="base" latinLnBrk="1" hangingPunct="0">
        <a:spcBef>
          <a:spcPct val="20000"/>
        </a:spcBef>
        <a:spcAft>
          <a:spcPct val="0"/>
        </a:spcAft>
        <a:buChar char="•"/>
        <a:tabLst>
          <a:tab pos="1435100" algn="l"/>
        </a:tabLst>
        <a:defRPr kumimoji="1" sz="2400">
          <a:solidFill>
            <a:schemeClr val="tx1"/>
          </a:solidFill>
          <a:latin typeface="+mn-lt"/>
          <a:ea typeface="+mn-ea"/>
        </a:defRPr>
      </a:lvl3pPr>
      <a:lvl4pPr marL="1168400" indent="-87313" algn="l" rtl="0" eaLnBrk="0" fontAlgn="base" latinLnBrk="1" hangingPunct="0">
        <a:spcBef>
          <a:spcPct val="20000"/>
        </a:spcBef>
        <a:spcAft>
          <a:spcPct val="0"/>
        </a:spcAft>
        <a:buChar char="–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4pPr>
      <a:lvl5pPr marL="1347788" indent="87313" algn="l" rtl="0" eaLnBrk="0" fontAlgn="base" latinLnBrk="1" hangingPunct="0">
        <a:spcBef>
          <a:spcPct val="20000"/>
        </a:spcBef>
        <a:spcAft>
          <a:spcPct val="0"/>
        </a:spcAft>
        <a:buChar char="»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5pPr>
      <a:lvl6pPr marL="1804988" indent="87313" algn="l" rtl="0" fontAlgn="base" latinLnBrk="1">
        <a:spcBef>
          <a:spcPct val="20000"/>
        </a:spcBef>
        <a:spcAft>
          <a:spcPct val="0"/>
        </a:spcAft>
        <a:buChar char="»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6pPr>
      <a:lvl7pPr marL="2262188" indent="87313" algn="l" rtl="0" fontAlgn="base" latinLnBrk="1">
        <a:spcBef>
          <a:spcPct val="20000"/>
        </a:spcBef>
        <a:spcAft>
          <a:spcPct val="0"/>
        </a:spcAft>
        <a:buChar char="»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7pPr>
      <a:lvl8pPr marL="2719388" indent="87313" algn="l" rtl="0" fontAlgn="base" latinLnBrk="1">
        <a:spcBef>
          <a:spcPct val="20000"/>
        </a:spcBef>
        <a:spcAft>
          <a:spcPct val="0"/>
        </a:spcAft>
        <a:buChar char="»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8pPr>
      <a:lvl9pPr marL="3176588" indent="87313" algn="l" rtl="0" fontAlgn="base" latinLnBrk="1">
        <a:spcBef>
          <a:spcPct val="20000"/>
        </a:spcBef>
        <a:spcAft>
          <a:spcPct val="0"/>
        </a:spcAft>
        <a:buChar char="»"/>
        <a:tabLst>
          <a:tab pos="1435100" algn="l"/>
        </a:tabLst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01F875-5DE7-40D2-AC36-59A31B0E510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640" y="4460205"/>
            <a:ext cx="7128792" cy="1489075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endParaRPr lang="en-US" altLang="ko-KR" sz="2800" dirty="0" smtClean="0">
              <a:solidFill>
                <a:schemeClr val="bg2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US" altLang="ko-KR" sz="2800" b="1" dirty="0" smtClean="0">
                <a:solidFill>
                  <a:schemeClr val="bg2">
                    <a:lumMod val="75000"/>
                  </a:schemeClr>
                </a:solidFill>
                <a:cs typeface="Calibri" panose="020F0502020204030204" pitchFamily="34" charset="0"/>
              </a:rPr>
              <a:t>Haksoo Ko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US" altLang="ko-KR" sz="2400" b="1" dirty="0" smtClean="0">
                <a:solidFill>
                  <a:schemeClr val="bg2">
                    <a:lumMod val="75000"/>
                  </a:schemeClr>
                </a:solidFill>
                <a:cs typeface="Calibri" panose="020F0502020204030204" pitchFamily="34" charset="0"/>
              </a:rPr>
              <a:t>Seoul National University</a:t>
            </a:r>
            <a:endParaRPr lang="ko-KR" altLang="en-US" sz="2400" b="1" dirty="0" smtClean="0">
              <a:solidFill>
                <a:schemeClr val="bg2">
                  <a:lumMod val="7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95536" y="6237312"/>
            <a:ext cx="21002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August 31, 2017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496" y="757808"/>
            <a:ext cx="8856984" cy="2743200"/>
          </a:xfrm>
        </p:spPr>
        <p:txBody>
          <a:bodyPr/>
          <a:lstStyle/>
          <a:p>
            <a:pPr algn="r"/>
            <a:r>
              <a:rPr lang="en-GB" altLang="ko-KR" sz="2400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/>
            </a:r>
            <a:br>
              <a:rPr lang="en-GB" altLang="ko-KR" sz="2400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</a:br>
            <a:r>
              <a:rPr lang="en-GB" altLang="ko-KR" sz="2400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  </a:t>
            </a:r>
            <a:br>
              <a:rPr lang="en-GB" altLang="ko-KR" sz="2400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</a:br>
            <a:r>
              <a:rPr lang="en-US" altLang="ko-KR" sz="2400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/>
            </a:r>
            <a:br>
              <a:rPr lang="en-US" altLang="ko-KR" sz="2800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</a:br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서강대학교 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ICT</a:t>
            </a:r>
            <a:r>
              <a:rPr lang="ko-KR" altLang="en-US" sz="2800" dirty="0" err="1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법경제연구소</a:t>
            </a:r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세미나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/>
            </a:r>
            <a:br>
              <a:rPr lang="en-US" altLang="ko-KR" dirty="0" smtClean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</a:br>
            <a:r>
              <a:rPr lang="en-US" altLang="ko-KR" sz="2400" dirty="0" smtClean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/>
            </a:r>
            <a:br>
              <a:rPr lang="en-US" altLang="ko-KR" sz="2400" dirty="0" smtClean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</a:br>
            <a:r>
              <a:rPr lang="en-US" altLang="ko-KR" sz="2400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 </a:t>
            </a:r>
            <a:r>
              <a:rPr lang="en-US" altLang="ko-KR" sz="3200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/>
            </a:r>
            <a:br>
              <a:rPr lang="en-US" altLang="ko-KR" sz="3200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</a:br>
            <a:r>
              <a:rPr lang="en-US" altLang="ko-KR" sz="3600" b="1" dirty="0" smtClean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Machine </a:t>
            </a:r>
            <a:r>
              <a:rPr lang="en-US" altLang="ko-KR" sz="3600" b="1" dirty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Learning </a:t>
            </a:r>
            <a:r>
              <a:rPr lang="en-US" altLang="ko-KR" sz="3600" b="1" dirty="0" smtClean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and Market </a:t>
            </a:r>
            <a:r>
              <a:rPr lang="en-US" altLang="ko-KR" sz="3600" b="1" dirty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Competition: </a:t>
            </a:r>
            <a:br>
              <a:rPr lang="en-US" altLang="ko-KR" sz="3600" b="1" dirty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</a:br>
            <a:r>
              <a:rPr lang="en-US" altLang="ko-KR" sz="3000" b="1" dirty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Some Preliminary </a:t>
            </a:r>
            <a:r>
              <a:rPr lang="en-US" altLang="ko-KR" sz="3000" b="1" dirty="0" smtClean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Thoughts</a:t>
            </a:r>
            <a:r>
              <a:rPr lang="ko-KR" altLang="en-US" sz="3000" b="1" dirty="0" smtClean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  <a:endParaRPr lang="en-US" altLang="ko-KR" sz="3000" b="1" i="1" dirty="0" smtClean="0">
              <a:solidFill>
                <a:schemeClr val="bg2">
                  <a:lumMod val="75000"/>
                </a:schemeClr>
              </a:solidFill>
              <a:ea typeface="맑은 고딕" pitchFamily="50" charset="-127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EE82E-05D3-423B-885A-964DB11D2B5C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43" t="22780" r="3693" b="9300"/>
          <a:stretch/>
        </p:blipFill>
        <p:spPr>
          <a:xfrm>
            <a:off x="221317" y="1484784"/>
            <a:ext cx="885385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7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2651369"/>
            <a:ext cx="7416824" cy="192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Competition Issues related to Machine Learning</a:t>
            </a:r>
          </a:p>
          <a:p>
            <a:pPr marL="742950" indent="-742950">
              <a:buFont typeface="+mj-lt"/>
              <a:buAutoNum type="arabicPeriod"/>
            </a:pPr>
            <a:endParaRPr lang="en-US" altLang="ko-KR" sz="3200" b="1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14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206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548680"/>
            <a:ext cx="8208912" cy="539353"/>
          </a:xfrm>
          <a:solidFill>
            <a:schemeClr val="bg1">
              <a:alpha val="79999"/>
            </a:schemeClr>
          </a:solidFill>
        </p:spPr>
        <p:txBody>
          <a:bodyPr>
            <a:no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Competition Issues related to Machine Learning </a:t>
            </a:r>
            <a:endParaRPr lang="en-US" altLang="ko-KR" sz="3200" b="1" dirty="0">
              <a:solidFill>
                <a:srgbClr val="FF0000"/>
              </a:solidFill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196752"/>
            <a:ext cx="8064896" cy="5112568"/>
          </a:xfrm>
        </p:spPr>
        <p:txBody>
          <a:bodyPr>
            <a:noAutofit/>
          </a:bodyPr>
          <a:lstStyle/>
          <a:p>
            <a:pPr marL="395526" indent="-257175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Wingdings" pitchFamily="2" charset="2"/>
              <a:buChar char="§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Competition when ML is involved</a:t>
            </a: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Market competition may involve (1) platform competition, and may show (2) network externalities</a:t>
            </a:r>
          </a:p>
          <a:p>
            <a:pPr marL="618411" lvl="2" indent="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None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 From a competitor’s perspective, it could be crucial to preempt the market, to provide </a:t>
            </a:r>
            <a:r>
              <a:rPr lang="en-US" altLang="ko-KR" i="1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de facto </a:t>
            </a: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standards, and to secure many users at an early stage</a:t>
            </a: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ML product may or may not form a separate market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ML may only play a role of improving existing products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Even when there’s no separate market for an ML product, there may well be fierce competition underneath among existing competitors</a:t>
            </a: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Thus, many technology companies provide API (application </a:t>
            </a: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programming interface</a:t>
            </a: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) for free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To try to secure a large ‘installed </a:t>
            </a: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user </a:t>
            </a: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base’, and to induce ‘tipping’  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Through this, at the same time, competition takes place to collect users’ data</a:t>
            </a:r>
            <a:endParaRPr lang="ko-KR" altLang="en-US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1331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vert="horz" lIns="68580" tIns="34290" rIns="68580" bIns="34290" rtlCol="0" anchor="ctr"/>
          <a:lstStyle/>
          <a:p>
            <a:fld id="{E8FECD67-0D60-41DD-B5DB-BCDC01CEE9E0}" type="slidenum">
              <a:rPr lang="en-US" altLang="ko-KR">
                <a:latin typeface="맑은 고딕" pitchFamily="50" charset="-127"/>
                <a:ea typeface="맑은 고딕" pitchFamily="50" charset="-127"/>
              </a:rPr>
              <a:pPr/>
              <a:t>12</a:t>
            </a:fld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412776"/>
            <a:ext cx="8064896" cy="5112568"/>
          </a:xfrm>
        </p:spPr>
        <p:txBody>
          <a:bodyPr>
            <a:noAutofit/>
          </a:bodyPr>
          <a:lstStyle/>
          <a:p>
            <a:pPr marL="395526" indent="-257175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Wingdings" pitchFamily="2" charset="2"/>
              <a:buChar char="§"/>
              <a:defRPr/>
            </a:pP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Competition when </a:t>
            </a: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ML is </a:t>
            </a: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involved</a:t>
            </a: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Competition sometimes involves widespread use of robots (bots) in order to monitor competitors’ behavior, in particular pricing behavior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Automated price adjustment mechanism, reflecting the result of monitoring   very low “menu cost” </a:t>
            </a: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Constant monitoring of pricing behavior of competitors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This may paradoxically lead to price rigidity 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Although competitors may be exposed to tremendous competitive pressure, “conscious parallelism” may be a market outcome</a:t>
            </a:r>
          </a:p>
        </p:txBody>
      </p:sp>
      <p:sp>
        <p:nvSpPr>
          <p:cNvPr id="1331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vert="horz" lIns="68580" tIns="34290" rIns="68580" bIns="34290" rtlCol="0" anchor="ctr"/>
          <a:lstStyle/>
          <a:p>
            <a:fld id="{E8FECD67-0D60-41DD-B5DB-BCDC01CEE9E0}" type="slidenum">
              <a:rPr lang="en-US" altLang="ko-KR">
                <a:latin typeface="맑은 고딕" pitchFamily="50" charset="-127"/>
                <a:ea typeface="맑은 고딕" pitchFamily="50" charset="-127"/>
              </a:rPr>
              <a:pPr/>
              <a:t>13</a:t>
            </a:fld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48680"/>
            <a:ext cx="8352928" cy="539353"/>
          </a:xfrm>
          <a:solidFill>
            <a:schemeClr val="bg1">
              <a:alpha val="79999"/>
            </a:schemeClr>
          </a:solidFill>
        </p:spPr>
        <p:txBody>
          <a:bodyPr>
            <a:no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Competition Issues related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Machine Learning  </a:t>
            </a:r>
          </a:p>
        </p:txBody>
      </p:sp>
    </p:spTree>
    <p:extLst>
      <p:ext uri="{BB962C8B-B14F-4D97-AF65-F5344CB8AC3E}">
        <p14:creationId xmlns:p14="http://schemas.microsoft.com/office/powerpoint/2010/main" val="2492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342303"/>
            <a:ext cx="7992887" cy="5184576"/>
          </a:xfrm>
        </p:spPr>
        <p:txBody>
          <a:bodyPr>
            <a:noAutofit/>
          </a:bodyPr>
          <a:lstStyle/>
          <a:p>
            <a:pPr marL="395526" indent="-257175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Wingdings" pitchFamily="2" charset="2"/>
              <a:buChar char="§"/>
              <a:defRPr/>
            </a:pPr>
            <a:r>
              <a:rPr lang="en-US" altLang="ko-KR" sz="2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Case of ‘price matching/guaranteeing lowest price’</a:t>
            </a:r>
            <a:endParaRPr lang="en-US" altLang="ko-KR" sz="2800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549831" lvl="1" indent="-20574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Conceptually a form of MFN (most-favored-nation </a:t>
            </a: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clause</a:t>
            </a: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)</a:t>
            </a:r>
            <a:endParaRPr lang="en-US" altLang="ko-KR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755571" lvl="2" indent="-20574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Would the resulting prices resemble the prices that would be formed under perfect competition?</a:t>
            </a:r>
            <a:endParaRPr lang="en-US" altLang="ko-KR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755571" lvl="2" indent="-20574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Or, on the contrary, to induce tacit collusion or something analogous to collusion?</a:t>
            </a:r>
            <a:endParaRPr lang="en-US" altLang="ko-KR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961311" lvl="3" indent="-20574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Possibility of overall upward shift of prices, and of price rigidity</a:t>
            </a:r>
            <a:endParaRPr lang="en-US" altLang="ko-KR" sz="1800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549831" lvl="1" indent="-20574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Plausibility of MFN (and of lessening of competition)</a:t>
            </a:r>
            <a:endParaRPr lang="en-US" altLang="ko-KR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755571" lvl="2" indent="-20574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Widespread use of robots and the possibility of monitoring competitors’ prices easily</a:t>
            </a: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“lowest price guarantee” </a:t>
            </a: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could </a:t>
            </a: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lead to overall price rigidity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This could even function as </a:t>
            </a:r>
            <a:r>
              <a:rPr lang="en-US" altLang="ko-KR" i="1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de facto </a:t>
            </a: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“entry barrier”  </a:t>
            </a:r>
            <a:r>
              <a:rPr lang="en-US" altLang="ko-KR" sz="16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331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vert="horz" lIns="68580" tIns="34290" rIns="68580" bIns="34290" rtlCol="0" anchor="ctr"/>
          <a:lstStyle/>
          <a:p>
            <a:fld id="{E8FECD67-0D60-41DD-B5DB-BCDC01CEE9E0}" type="slidenum">
              <a:rPr lang="en-US" altLang="ko-KR">
                <a:latin typeface="맑은 고딕" pitchFamily="50" charset="-127"/>
                <a:ea typeface="맑은 고딕" pitchFamily="50" charset="-127"/>
              </a:rPr>
              <a:pPr/>
              <a:t>14</a:t>
            </a:fld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48680"/>
            <a:ext cx="8352928" cy="539353"/>
          </a:xfrm>
          <a:solidFill>
            <a:schemeClr val="bg1">
              <a:alpha val="79999"/>
            </a:schemeClr>
          </a:solidFill>
        </p:spPr>
        <p:txBody>
          <a:bodyPr>
            <a:no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Competition Issues related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Machine Learning  </a:t>
            </a:r>
          </a:p>
        </p:txBody>
      </p:sp>
    </p:spTree>
    <p:extLst>
      <p:ext uri="{BB962C8B-B14F-4D97-AF65-F5344CB8AC3E}">
        <p14:creationId xmlns:p14="http://schemas.microsoft.com/office/powerpoint/2010/main" val="22409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340768"/>
            <a:ext cx="8064896" cy="5112568"/>
          </a:xfrm>
        </p:spPr>
        <p:txBody>
          <a:bodyPr>
            <a:noAutofit/>
          </a:bodyPr>
          <a:lstStyle/>
          <a:p>
            <a:pPr marL="395526" indent="-257175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Wingdings" pitchFamily="2" charset="2"/>
              <a:buChar char="§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Algorithmic tacit collusion might be facilitated, if</a:t>
            </a:r>
            <a:endParaRPr lang="en-US" altLang="ko-KR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801291" lvl="1" indent="-4572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+mj-lt"/>
              <a:buAutoNum type="arabicPeriod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Concentrated markets with homogeneous products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6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In such markets monitoring competitors’ behavior would be less burdensome </a:t>
            </a:r>
          </a:p>
          <a:p>
            <a:pPr marL="801291" lvl="1" indent="-4572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+mj-lt"/>
              <a:buAutoNum type="arabicPeriod"/>
              <a:defRPr/>
            </a:pP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Credible deterrence or punishment possible for deviation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6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Speedy and effective retaliation would be a key </a:t>
            </a:r>
          </a:p>
          <a:p>
            <a:pPr marL="801291" lvl="1" indent="-4572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+mj-lt"/>
              <a:buAutoNum type="arabicPeriod"/>
              <a:defRPr/>
            </a:pP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Markets with diffused consumers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6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Consumers are unable to exert </a:t>
            </a:r>
            <a:r>
              <a:rPr lang="en-US" altLang="ko-KR" sz="1600" i="1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de facto </a:t>
            </a:r>
            <a:r>
              <a:rPr lang="en-US" altLang="ko-KR" sz="16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bargaining power as a group</a:t>
            </a:r>
          </a:p>
          <a:p>
            <a:pPr marL="801291" lvl="1" indent="-4572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+mj-lt"/>
              <a:buAutoNum type="arabicPeriod"/>
              <a:defRPr/>
            </a:pP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Markets where algorithms with similar functionality and where market data are available among competitors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6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Industry-wide use of a single algorithm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6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Industry-wide sharing of relevant data</a:t>
            </a:r>
            <a:endParaRPr lang="en-US" altLang="ko-KR" sz="1600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618411" lvl="2" indent="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None/>
              <a:defRPr/>
            </a:pPr>
            <a:r>
              <a:rPr lang="en-US" altLang="ko-KR" sz="12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See </a:t>
            </a:r>
            <a:r>
              <a:rPr lang="en-US" altLang="ko-KR" sz="1200" dirty="0" err="1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Ezrachi</a:t>
            </a:r>
            <a:r>
              <a:rPr lang="en-US" altLang="ko-KR" sz="12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 and </a:t>
            </a:r>
            <a:r>
              <a:rPr lang="en-US" altLang="ko-KR" sz="1200" dirty="0" err="1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Stucke</a:t>
            </a:r>
            <a:r>
              <a:rPr lang="en-US" altLang="ko-KR" sz="12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, “Two Artificial Neural Networks Meet in an Online Hub and Change the Future (of Competition, Market Dynamics and </a:t>
            </a:r>
            <a:r>
              <a:rPr lang="en-US" altLang="ko-KR" sz="1200" dirty="0" err="1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Socity</a:t>
            </a:r>
            <a:r>
              <a:rPr lang="en-US" altLang="ko-KR" sz="12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)” (2017)</a:t>
            </a:r>
          </a:p>
        </p:txBody>
      </p:sp>
      <p:sp>
        <p:nvSpPr>
          <p:cNvPr id="1331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vert="horz" lIns="68580" tIns="34290" rIns="68580" bIns="34290" rtlCol="0" anchor="ctr"/>
          <a:lstStyle/>
          <a:p>
            <a:fld id="{E8FECD67-0D60-41DD-B5DB-BCDC01CEE9E0}" type="slidenum">
              <a:rPr lang="en-US" altLang="ko-KR">
                <a:latin typeface="맑은 고딕" pitchFamily="50" charset="-127"/>
                <a:ea typeface="맑은 고딕" pitchFamily="50" charset="-127"/>
              </a:rPr>
              <a:pPr/>
              <a:t>15</a:t>
            </a:fld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48680"/>
            <a:ext cx="8352928" cy="539353"/>
          </a:xfrm>
          <a:solidFill>
            <a:schemeClr val="bg1">
              <a:alpha val="79999"/>
            </a:schemeClr>
          </a:solidFill>
        </p:spPr>
        <p:txBody>
          <a:bodyPr>
            <a:no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Competition Issues related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Machine Learning  </a:t>
            </a:r>
          </a:p>
        </p:txBody>
      </p:sp>
    </p:spTree>
    <p:extLst>
      <p:ext uri="{BB962C8B-B14F-4D97-AF65-F5344CB8AC3E}">
        <p14:creationId xmlns:p14="http://schemas.microsoft.com/office/powerpoint/2010/main" val="9570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412776"/>
            <a:ext cx="8064896" cy="5112568"/>
          </a:xfrm>
        </p:spPr>
        <p:txBody>
          <a:bodyPr>
            <a:noAutofit/>
          </a:bodyPr>
          <a:lstStyle/>
          <a:p>
            <a:pPr marL="395526" indent="-257175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Wingdings" pitchFamily="2" charset="2"/>
              <a:buChar char="§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ML, Big Data analytics and price discrimination</a:t>
            </a:r>
            <a:endParaRPr lang="en-US" altLang="ko-KR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Businesses would try to engage in extensive monitoring of consumers’ behavior, conduct analysis regarding individuals’ preference structure, and, try to offer tailored and targeted services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At the same time, prices could also be tailored, targeted prices, which reflect consumers’ individual level “willingness to pay” 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In the extreme, this could be a perfect </a:t>
            </a: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(first degree</a:t>
            </a: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) price discrimination</a:t>
            </a: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Economic impact of price discrimination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Dead-weight loss could be reduced  beneficial to social welfare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Consumer surplus could be reduced, while producer surplus could be enlarged  detrimental impact on wealth distribution possible</a:t>
            </a:r>
            <a:endParaRPr lang="ko-KR" altLang="en-US" sz="1800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1331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vert="horz" lIns="68580" tIns="34290" rIns="68580" bIns="34290" rtlCol="0" anchor="ctr"/>
          <a:lstStyle/>
          <a:p>
            <a:fld id="{E8FECD67-0D60-41DD-B5DB-BCDC01CEE9E0}" type="slidenum">
              <a:rPr lang="en-US" altLang="ko-KR">
                <a:latin typeface="맑은 고딕" pitchFamily="50" charset="-127"/>
                <a:ea typeface="맑은 고딕" pitchFamily="50" charset="-127"/>
              </a:rPr>
              <a:pPr/>
              <a:t>16</a:t>
            </a:fld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548680"/>
            <a:ext cx="8280920" cy="539353"/>
          </a:xfrm>
          <a:solidFill>
            <a:schemeClr val="bg1">
              <a:alpha val="79999"/>
            </a:schemeClr>
          </a:solidFill>
        </p:spPr>
        <p:txBody>
          <a:bodyPr>
            <a:no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Competition Issues related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Machine Learning  </a:t>
            </a:r>
          </a:p>
        </p:txBody>
      </p:sp>
    </p:spTree>
    <p:extLst>
      <p:ext uri="{BB962C8B-B14F-4D97-AF65-F5344CB8AC3E}">
        <p14:creationId xmlns:p14="http://schemas.microsoft.com/office/powerpoint/2010/main" val="336719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412776"/>
            <a:ext cx="8064896" cy="5112568"/>
          </a:xfrm>
        </p:spPr>
        <p:txBody>
          <a:bodyPr>
            <a:noAutofit/>
          </a:bodyPr>
          <a:lstStyle/>
          <a:p>
            <a:pPr marL="395526" indent="-257175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Wingdings" pitchFamily="2" charset="2"/>
              <a:buChar char="§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Enforcement challenges</a:t>
            </a:r>
            <a:endParaRPr lang="en-US" altLang="ko-KR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Liability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Imputing liability could be difficult for a company’s unilateral competitive behavior, using algorithms and available data</a:t>
            </a: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Detection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Even </a:t>
            </a: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if </a:t>
            </a: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above-competition level prices are prevalent, it could be difficult to detect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It could be difficult to assess competition-level prices</a:t>
            </a:r>
          </a:p>
          <a:p>
            <a:pPr marL="961311" lvl="2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Also, auditing or verifying algorithms may not be practicable due to (1) concerns on gaming/abusing and (2) lack of </a:t>
            </a:r>
            <a:r>
              <a:rPr lang="en-US" altLang="ko-KR" dirty="0" err="1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explainability</a:t>
            </a:r>
            <a:endParaRPr lang="en-US" altLang="ko-KR" dirty="0" smtClean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1331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vert="horz" lIns="68580" tIns="34290" rIns="68580" bIns="34290" rtlCol="0" anchor="ctr"/>
          <a:lstStyle/>
          <a:p>
            <a:fld id="{E8FECD67-0D60-41DD-B5DB-BCDC01CEE9E0}" type="slidenum">
              <a:rPr lang="en-US" altLang="ko-KR">
                <a:latin typeface="맑은 고딕" pitchFamily="50" charset="-127"/>
                <a:ea typeface="맑은 고딕" pitchFamily="50" charset="-127"/>
              </a:rPr>
              <a:pPr/>
              <a:t>17</a:t>
            </a:fld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548680"/>
            <a:ext cx="8280920" cy="539353"/>
          </a:xfrm>
          <a:solidFill>
            <a:schemeClr val="bg1">
              <a:alpha val="79999"/>
            </a:schemeClr>
          </a:solidFill>
        </p:spPr>
        <p:txBody>
          <a:bodyPr>
            <a:no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Competition Issues related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Machine Learning  </a:t>
            </a:r>
          </a:p>
        </p:txBody>
      </p:sp>
    </p:spTree>
    <p:extLst>
      <p:ext uri="{BB962C8B-B14F-4D97-AF65-F5344CB8AC3E}">
        <p14:creationId xmlns:p14="http://schemas.microsoft.com/office/powerpoint/2010/main" val="39695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412776"/>
            <a:ext cx="8064896" cy="5112568"/>
          </a:xfrm>
        </p:spPr>
        <p:txBody>
          <a:bodyPr>
            <a:noAutofit/>
          </a:bodyPr>
          <a:lstStyle/>
          <a:p>
            <a:pPr marL="595551" indent="-4572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+mj-lt"/>
              <a:buAutoNum type="arabicPeriod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ML may, or may not, facilitate collusive behavior and/or lead to price rigidity</a:t>
            </a:r>
            <a:endParaRPr lang="en-US" altLang="ko-KR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Conjectures explained above are mostly theoretical or anecdotal</a:t>
            </a: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More detailed analyses in individual markets are needed</a:t>
            </a:r>
          </a:p>
          <a:p>
            <a:pPr marL="595551" indent="-4572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+mj-lt"/>
              <a:buAutoNum type="arabicPeriod"/>
              <a:defRPr/>
            </a:pP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Enforcement is a separate issue</a:t>
            </a: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8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Further discussions are warranted as to whether liability can be imputed</a:t>
            </a:r>
          </a:p>
          <a:p>
            <a:pPr marL="686991" lvl="1" indent="-34290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8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Even when there might be anti-competitive behavior, detection and verification could be troublesome</a:t>
            </a:r>
          </a:p>
          <a:p>
            <a:pPr marL="138351" indent="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None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  New challenges for regulators and researchers!</a:t>
            </a:r>
            <a:endParaRPr lang="en-US" altLang="ko-KR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1331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vert="horz" lIns="68580" tIns="34290" rIns="68580" bIns="34290" rtlCol="0" anchor="ctr"/>
          <a:lstStyle/>
          <a:p>
            <a:fld id="{E8FECD67-0D60-41DD-B5DB-BCDC01CEE9E0}" type="slidenum">
              <a:rPr lang="en-US" altLang="ko-KR">
                <a:latin typeface="맑은 고딕" pitchFamily="50" charset="-127"/>
                <a:ea typeface="맑은 고딕" pitchFamily="50" charset="-127"/>
              </a:rPr>
              <a:pPr/>
              <a:t>18</a:t>
            </a:fld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548680"/>
            <a:ext cx="8280920" cy="539353"/>
          </a:xfrm>
          <a:solidFill>
            <a:schemeClr val="bg1">
              <a:alpha val="79999"/>
            </a:schemeClr>
          </a:solidFill>
        </p:spPr>
        <p:txBody>
          <a:bodyPr>
            <a:no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Concluding observations</a:t>
            </a:r>
            <a:endParaRPr lang="en-US" altLang="ko-KR" sz="3200" b="1" dirty="0">
              <a:solidFill>
                <a:srgbClr val="FF0000"/>
              </a:solidFill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내용 개체 틀 2"/>
          <p:cNvSpPr>
            <a:spLocks noGrp="1"/>
          </p:cNvSpPr>
          <p:nvPr>
            <p:ph idx="1"/>
          </p:nvPr>
        </p:nvSpPr>
        <p:spPr>
          <a:xfrm>
            <a:off x="800913" y="2935485"/>
            <a:ext cx="7941568" cy="3445843"/>
          </a:xfrm>
        </p:spPr>
        <p:txBody>
          <a:bodyPr/>
          <a:lstStyle/>
          <a:p>
            <a:pPr marL="514350" indent="-514350">
              <a:lnSpc>
                <a:spcPct val="130000"/>
              </a:lnSpc>
              <a:buFontTx/>
              <a:buAutoNum type="romanUcPeriod"/>
            </a:pPr>
            <a:r>
              <a:rPr lang="en-US" altLang="ko-KR" sz="2800" b="1" dirty="0" smtClean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New Era: Advent of Machine Learning!</a:t>
            </a:r>
            <a:endParaRPr lang="en-US" altLang="ko-KR" sz="2800" b="1" dirty="0">
              <a:solidFill>
                <a:schemeClr val="bg2">
                  <a:lumMod val="75000"/>
                </a:schemeClr>
              </a:solidFill>
              <a:ea typeface="맑은 고딕" pitchFamily="50" charset="-127"/>
              <a:cs typeface="Calibri" panose="020F0502020204030204" pitchFamily="34" charset="0"/>
            </a:endParaRPr>
          </a:p>
          <a:p>
            <a:pPr marL="514350" indent="-514350">
              <a:lnSpc>
                <a:spcPct val="130000"/>
              </a:lnSpc>
              <a:buAutoNum type="romanUcPeriod"/>
            </a:pPr>
            <a:r>
              <a:rPr lang="en-US" altLang="ko-KR" sz="2800" b="1" dirty="0" smtClean="0">
                <a:solidFill>
                  <a:schemeClr val="bg2">
                    <a:lumMod val="7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Competition Issues related to Machine Learning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800" b="1" dirty="0" smtClean="0">
              <a:solidFill>
                <a:schemeClr val="bg2">
                  <a:lumMod val="75000"/>
                </a:schemeClr>
              </a:solidFill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6615113" y="6309320"/>
            <a:ext cx="2133600" cy="476250"/>
          </a:xfrm>
        </p:spPr>
        <p:txBody>
          <a:bodyPr/>
          <a:lstStyle/>
          <a:p>
            <a:pPr>
              <a:defRPr/>
            </a:pPr>
            <a:fld id="{3416C96D-3D76-4A16-A24C-8E81F1A360FC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2EE82E-05D3-423B-885A-964DB11D2B5C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755576" y="2706942"/>
            <a:ext cx="7704856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ko-KR" sz="4000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New Era: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ko-KR" sz="4000" b="1" dirty="0" smtClean="0">
                <a:solidFill>
                  <a:schemeClr val="accent1">
                    <a:lumMod val="10000"/>
                  </a:schemeClr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Advent of Machine Learning!</a:t>
            </a:r>
            <a:endParaRPr lang="en-US" altLang="ko-KR" sz="4000" b="1" dirty="0">
              <a:solidFill>
                <a:schemeClr val="accent1">
                  <a:lumMod val="10000"/>
                </a:schemeClr>
              </a:solidFill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70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72001"/>
            <a:ext cx="6515100" cy="539353"/>
          </a:xfrm>
          <a:solidFill>
            <a:schemeClr val="bg1">
              <a:alpha val="79999"/>
            </a:schemeClr>
          </a:solidFill>
        </p:spPr>
        <p:txBody>
          <a:bodyPr>
            <a:noAutofit/>
          </a:bodyPr>
          <a:lstStyle/>
          <a:p>
            <a:r>
              <a:rPr lang="en-US" altLang="ko-KR" sz="3600" b="1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Machine Learning</a:t>
            </a:r>
            <a:endParaRPr lang="en-US" altLang="ko-KR" sz="3600" b="1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484784"/>
            <a:ext cx="7704856" cy="4968552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learning, in general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X=features, classifiers, characteristics, covariates </a:t>
            </a: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Y=label, category, outcome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(X, Y): supervised learning</a:t>
            </a:r>
          </a:p>
          <a:p>
            <a:pPr lvl="1">
              <a:lnSpc>
                <a:spcPct val="130000"/>
              </a:lnSpc>
            </a:pP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alone: unsupervised learning, clustering problem 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Reinforcement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Not maximizing predictive accuracy, but maximizing value </a:t>
            </a: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Periodically updating “policy” and “value” in order to maximize the probability of winning</a:t>
            </a: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Generating additional data through self-play</a:t>
            </a:r>
          </a:p>
          <a:p>
            <a:pPr marL="395526" indent="-257175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Wingdings" pitchFamily="2" charset="2"/>
              <a:buChar char="§"/>
              <a:defRPr/>
            </a:pPr>
            <a:endParaRPr lang="en-US" altLang="ko-KR" sz="2000" dirty="0">
              <a:latin typeface="Calibri" panose="020F0502020204030204" pitchFamily="34" charset="0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1331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vert="horz" lIns="68580" tIns="34290" rIns="68580" bIns="34290" rtlCol="0" anchor="ctr"/>
          <a:lstStyle/>
          <a:p>
            <a:fld id="{E8FECD67-0D60-41DD-B5DB-BCDC01CEE9E0}" type="slidenum">
              <a:rPr lang="en-US" altLang="ko-KR">
                <a:latin typeface="맑은 고딕" pitchFamily="50" charset="-127"/>
                <a:ea typeface="맑은 고딕" pitchFamily="50" charset="-127"/>
              </a:rPr>
              <a:pPr/>
              <a:t>4</a:t>
            </a:fld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38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vert="horz" lIns="68580" tIns="34290" rIns="68580" bIns="34290" rtlCol="0" anchor="ctr"/>
          <a:lstStyle/>
          <a:p>
            <a:fld id="{E8FECD67-0D60-41DD-B5DB-BCDC01CEE9E0}" type="slidenum">
              <a:rPr lang="en-US" altLang="ko-KR">
                <a:latin typeface="맑은 고딕" pitchFamily="50" charset="-127"/>
                <a:ea typeface="맑은 고딕" pitchFamily="50" charset="-127"/>
              </a:rPr>
              <a:pPr/>
              <a:t>5</a:t>
            </a:fld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1" y="5472599"/>
            <a:ext cx="7575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Greg Corrado, “Machine Intelligence at Google” (2016) </a:t>
            </a:r>
            <a:endParaRPr lang="ko-KR" altLang="en-US" sz="105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1628800"/>
            <a:ext cx="3464612" cy="32403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848" y="1836157"/>
            <a:ext cx="3912224" cy="2096900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72001"/>
            <a:ext cx="6515100" cy="539353"/>
          </a:xfrm>
          <a:solidFill>
            <a:schemeClr val="bg1">
              <a:alpha val="79999"/>
            </a:schemeClr>
          </a:solidFill>
        </p:spPr>
        <p:txBody>
          <a:bodyPr>
            <a:noAutofit/>
          </a:bodyPr>
          <a:lstStyle/>
          <a:p>
            <a:r>
              <a:rPr lang="en-US" altLang="ko-KR" sz="3600" b="1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Machine Learning: Pre-requisites </a:t>
            </a:r>
            <a:endParaRPr lang="en-US" altLang="ko-KR" sz="3600" b="1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65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Data-driven </a:t>
            </a:r>
            <a:r>
              <a:rPr lang="en-US" altLang="ko-KR" sz="32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economy and users’ personal information</a:t>
            </a:r>
            <a:endParaRPr lang="ko-KR" altLang="en-US" sz="3200" b="1" dirty="0">
              <a:solidFill>
                <a:srgbClr val="FF0000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628800"/>
            <a:ext cx="7886700" cy="496855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Some characteristics of data-driven economy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Massive and continuous collection, analysis, and utilization of (personal) data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Collection is important</a:t>
            </a: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However, collection itself is not the goal</a:t>
            </a: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Data analytics and its business utilization are what matters.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Competition often happens at a platform level</a:t>
            </a: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Network externalities; multi-sided market</a:t>
            </a: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Platform competition often entails competition for user data, at the same time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Platform-level competition may, or may not, foster competition </a:t>
            </a: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Impact of data on competition?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16C96D-3D76-4A16-A24C-8E81F1A360FC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815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48680"/>
            <a:ext cx="7632848" cy="539353"/>
          </a:xfrm>
          <a:solidFill>
            <a:schemeClr val="bg1">
              <a:alpha val="79999"/>
            </a:schemeClr>
          </a:solidFill>
        </p:spPr>
        <p:txBody>
          <a:bodyPr>
            <a:noAutofit/>
          </a:bodyPr>
          <a:lstStyle/>
          <a:p>
            <a:r>
              <a:rPr lang="en-US" altLang="ko-KR" sz="3400" b="1" dirty="0" smtClean="0"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Role of data in platform competition?</a:t>
            </a:r>
            <a:endParaRPr lang="en-US" altLang="ko-KR" sz="3400" b="1" dirty="0">
              <a:solidFill>
                <a:srgbClr val="FF0000"/>
              </a:solidFill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412776"/>
            <a:ext cx="8064896" cy="5112568"/>
          </a:xfrm>
        </p:spPr>
        <p:txBody>
          <a:bodyPr>
            <a:noAutofit/>
          </a:bodyPr>
          <a:lstStyle/>
          <a:p>
            <a:pPr marL="395526" indent="-257175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Wingdings" pitchFamily="2" charset="2"/>
              <a:buChar char="§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Significance of data: analytics</a:t>
            </a:r>
            <a:endParaRPr lang="en-US" altLang="ko-KR" sz="1800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344091" lvl="1" indent="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None/>
              <a:defRPr/>
            </a:pPr>
            <a:r>
              <a:rPr lang="en-US" altLang="ko-KR" sz="18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 (1</a:t>
            </a: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) pattern recognition, </a:t>
            </a:r>
            <a:r>
              <a:rPr lang="en-US" altLang="ko-KR" sz="18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(2) </a:t>
            </a: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marketing, </a:t>
            </a:r>
            <a:r>
              <a:rPr lang="en-US" altLang="ko-KR" sz="18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(3) </a:t>
            </a: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demand estimation…</a:t>
            </a:r>
            <a:endParaRPr lang="en-US" altLang="ko-KR" sz="1800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395526" indent="-257175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Font typeface="Wingdings" pitchFamily="2" charset="2"/>
              <a:buChar char="§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Platform business</a:t>
            </a:r>
            <a:endParaRPr lang="en-US" altLang="ko-KR" sz="1600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549831" lvl="1" indent="-20574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Often serviced for free</a:t>
            </a:r>
            <a:endParaRPr lang="en-US" altLang="ko-KR" sz="1800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344091" lvl="1" indent="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buNone/>
              <a:defRPr/>
            </a:pPr>
            <a:r>
              <a:rPr lang="en-US" altLang="ko-KR" sz="18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	</a:t>
            </a:r>
            <a:r>
              <a:rPr lang="en-US" altLang="ko-KR" sz="18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In return, collection of user data</a:t>
            </a:r>
            <a:endParaRPr lang="en-US" altLang="ko-KR" sz="1800" dirty="0"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  <a:p>
            <a:pPr marL="549831" lvl="1" indent="-20574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Ability to collect data and conduct analytics became an important dimension of competition</a:t>
            </a:r>
          </a:p>
          <a:p>
            <a:pPr marL="549831" lvl="1" indent="-20574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In particular, in </a:t>
            </a:r>
            <a:r>
              <a:rPr lang="en-US" altLang="ko-KR" sz="18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a multi-sided </a:t>
            </a: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market (e.g., ‘match-making</a:t>
            </a:r>
            <a:r>
              <a:rPr lang="en-US" altLang="ko-KR" sz="1800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’ </a:t>
            </a:r>
            <a:r>
              <a:rPr lang="en-US" altLang="ko-KR" sz="1800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type), having individualized information on each user is crucial</a:t>
            </a:r>
          </a:p>
          <a:p>
            <a:pPr marL="755571" lvl="2" indent="-20574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(</a:t>
            </a:r>
            <a:r>
              <a:rPr lang="en-US" altLang="ko-KR" dirty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1) </a:t>
            </a: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important for ‘good’ match with another user who belongs to another side of the market; </a:t>
            </a:r>
          </a:p>
          <a:p>
            <a:pPr marL="755571" lvl="2" indent="-205740">
              <a:lnSpc>
                <a:spcPct val="120000"/>
              </a:lnSpc>
              <a:spcBef>
                <a:spcPts val="450"/>
              </a:spcBef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(2) important for purposes of targeted advertisement</a:t>
            </a:r>
          </a:p>
        </p:txBody>
      </p:sp>
      <p:sp>
        <p:nvSpPr>
          <p:cNvPr id="1331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vert="horz" lIns="68580" tIns="34290" rIns="68580" bIns="34290" rtlCol="0" anchor="ctr"/>
          <a:lstStyle/>
          <a:p>
            <a:fld id="{E8FECD67-0D60-41DD-B5DB-BCDC01CEE9E0}" type="slidenum">
              <a:rPr lang="en-US" altLang="ko-KR">
                <a:latin typeface="맑은 고딕" pitchFamily="50" charset="-127"/>
                <a:ea typeface="맑은 고딕" pitchFamily="50" charset="-127"/>
              </a:rPr>
              <a:pPr/>
              <a:t>7</a:t>
            </a:fld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8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52EE82E-05D3-423B-885A-964DB11D2B5C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065259"/>
            <a:ext cx="2880320" cy="12836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692695"/>
            <a:ext cx="5832648" cy="5980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6136" y="5373216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D. Evans, “The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Online Advertising Industry: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Economics, Evolution, and </a:t>
            </a:r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Privacy” JEP (2009)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EE82E-05D3-423B-885A-964DB11D2B5C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139" t="10521" r="32990" b="8000"/>
          <a:stretch/>
        </p:blipFill>
        <p:spPr>
          <a:xfrm>
            <a:off x="323528" y="620688"/>
            <a:ext cx="5393919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40752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기본 디자인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기본 디자인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26091</TotalTime>
  <Words>1019</Words>
  <Application>Microsoft Office PowerPoint</Application>
  <PresentationFormat>화면 슬라이드 쇼(4:3)</PresentationFormat>
  <Paragraphs>142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Arial Unicode MS</vt:lpstr>
      <vt:lpstr>HY헤드라인M</vt:lpstr>
      <vt:lpstr>굴림</vt:lpstr>
      <vt:lpstr>돋움</vt:lpstr>
      <vt:lpstr>맑은 고딕</vt:lpstr>
      <vt:lpstr>Arial</vt:lpstr>
      <vt:lpstr>Calibri</vt:lpstr>
      <vt:lpstr>Cambria</vt:lpstr>
      <vt:lpstr>Times New Roman</vt:lpstr>
      <vt:lpstr>Wingdings</vt:lpstr>
      <vt:lpstr>기본 디자인</vt:lpstr>
      <vt:lpstr>1_기본 디자인</vt:lpstr>
      <vt:lpstr>투명도</vt:lpstr>
      <vt:lpstr>      서강대학교 ICT법경제연구소 세미나    Machine Learning and Market Competition:  Some Preliminary Thoughts </vt:lpstr>
      <vt:lpstr>PowerPoint 프레젠테이션</vt:lpstr>
      <vt:lpstr>PowerPoint 프레젠테이션</vt:lpstr>
      <vt:lpstr>Machine Learning</vt:lpstr>
      <vt:lpstr>Machine Learning: Pre-requisites </vt:lpstr>
      <vt:lpstr>Data-driven economy and users’ personal information</vt:lpstr>
      <vt:lpstr>Role of data in platform competition?</vt:lpstr>
      <vt:lpstr>PowerPoint 프레젠테이션</vt:lpstr>
      <vt:lpstr>PowerPoint 프레젠테이션</vt:lpstr>
      <vt:lpstr>PowerPoint 프레젠테이션</vt:lpstr>
      <vt:lpstr>PowerPoint 프레젠테이션</vt:lpstr>
      <vt:lpstr>Competition Issues related to Machine Learning </vt:lpstr>
      <vt:lpstr>Competition Issues related to Machine Learning  </vt:lpstr>
      <vt:lpstr>Competition Issues related to Machine Learning  </vt:lpstr>
      <vt:lpstr>Competition Issues related to Machine Learning  </vt:lpstr>
      <vt:lpstr>Competition Issues related to Machine Learning  </vt:lpstr>
      <vt:lpstr>Competition Issues related to Machine Learning  </vt:lpstr>
      <vt:lpstr>Concluding observations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</dc:title>
  <dc:creator>Haksoo Ko</dc:creator>
  <cp:lastModifiedBy>hsk</cp:lastModifiedBy>
  <cp:revision>1503</cp:revision>
  <cp:lastPrinted>2017-06-19T13:42:51Z</cp:lastPrinted>
  <dcterms:created xsi:type="dcterms:W3CDTF">2007-02-04T12:40:31Z</dcterms:created>
  <dcterms:modified xsi:type="dcterms:W3CDTF">2017-08-20T04:48:50Z</dcterms:modified>
</cp:coreProperties>
</file>